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6B2E45-6D03-420B-8A8B-024C58610C0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2198789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6B2E45-6D03-420B-8A8B-024C58610C0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3888235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6B2E45-6D03-420B-8A8B-024C58610C0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3440538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6B2E45-6D03-420B-8A8B-024C58610C03}" type="datetimeFigureOut">
              <a:rPr lang="ru-RU" smtClean="0"/>
              <a:t>30.03.2021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3725897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6B2E45-6D03-420B-8A8B-024C58610C03}" type="datetimeFigureOut">
              <a:rPr lang="ru-RU" smtClean="0"/>
              <a:t>30.03.2021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66341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6B2E45-6D03-420B-8A8B-024C58610C03}" type="datetimeFigureOut">
              <a:rPr lang="ru-RU" smtClean="0"/>
              <a:t>30.03.2021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2502298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6B2E45-6D03-420B-8A8B-024C58610C03}" type="datetimeFigureOut">
              <a:rPr lang="ru-RU" smtClean="0"/>
              <a:t>30.03.2021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816086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E6B2E45-6D03-420B-8A8B-024C58610C03}" type="datetimeFigureOut">
              <a:rPr lang="ru-RU" smtClean="0"/>
              <a:t>30.03.2021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2085554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E6B2E45-6D03-420B-8A8B-024C58610C03}" type="datetimeFigureOut">
              <a:rPr lang="ru-RU" smtClean="0"/>
              <a:t>30.03.2021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3296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6B2E45-6D03-420B-8A8B-024C58610C0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74392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6B2E45-6D03-420B-8A8B-024C58610C0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507645A-DA56-489F-8A85-7E6B5936823A}" type="slidenum">
              <a:rPr lang="ru-RU" smtClean="0"/>
              <a:t>‹#›</a:t>
            </a:fld>
            <a:endParaRPr lang="ru-RU"/>
          </a:p>
        </p:txBody>
      </p:sp>
    </p:spTree>
    <p:extLst>
      <p:ext uri="{BB962C8B-B14F-4D97-AF65-F5344CB8AC3E}">
        <p14:creationId xmlns:p14="http://schemas.microsoft.com/office/powerpoint/2010/main" val="272009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B2E45-6D03-420B-8A8B-024C58610C03}" type="datetimeFigureOut">
              <a:rPr lang="ru-RU" smtClean="0"/>
              <a:t>30.03.2021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07645A-DA56-489F-8A85-7E6B5936823A}" type="slidenum">
              <a:rPr lang="ru-RU" smtClean="0"/>
              <a:t>‹#›</a:t>
            </a:fld>
            <a:endParaRPr lang="ru-RU"/>
          </a:p>
        </p:txBody>
      </p:sp>
    </p:spTree>
    <p:extLst>
      <p:ext uri="{BB962C8B-B14F-4D97-AF65-F5344CB8AC3E}">
        <p14:creationId xmlns:p14="http://schemas.microsoft.com/office/powerpoint/2010/main" val="2313897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4000" b="1" smtClean="0">
                <a:latin typeface="Bookman Old Style" panose="02050604050505020204" pitchFamily="18" charset="0"/>
              </a:rPr>
              <a:t>Кадастрдағы жер-бағалау жұмыстары</a:t>
            </a:r>
            <a:endParaRPr lang="ru-RU" sz="4000" b="1">
              <a:latin typeface="Bookman Old Style" panose="02050604050505020204" pitchFamily="18" charset="0"/>
            </a:endParaRPr>
          </a:p>
        </p:txBody>
      </p:sp>
    </p:spTree>
    <p:extLst>
      <p:ext uri="{BB962C8B-B14F-4D97-AF65-F5344CB8AC3E}">
        <p14:creationId xmlns:p14="http://schemas.microsoft.com/office/powerpoint/2010/main" val="976520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36073" y="1177636"/>
            <a:ext cx="10155381" cy="4080164"/>
          </a:xfrm>
        </p:spPr>
        <p:txBody>
          <a:bodyPr>
            <a:normAutofit/>
          </a:bodyPr>
          <a:lstStyle/>
          <a:p>
            <a:pPr algn="just"/>
            <a:r>
              <a:rPr lang="ru-RU" sz="3200" smtClean="0">
                <a:latin typeface="Bookman Old Style" panose="02050604050505020204" pitchFamily="18" charset="0"/>
              </a:rPr>
              <a:t>Жер ресурстарын ұтымды және тиімді пайдалану проблемасы жер кадастрын құрумен және жүргізумен тікелей байланысты. Жер кадастрын әзірлеу кезінде жерді бағалау (топырақты бағалау және жерді экономикалық бағалау) жөніндегі жер-бағалау жұмыстарын жүргізуге ерекше мән беріледі.</a:t>
            </a:r>
            <a:endParaRPr lang="ru-RU" sz="3200">
              <a:latin typeface="Bookman Old Style" panose="02050604050505020204" pitchFamily="18" charset="0"/>
            </a:endParaRPr>
          </a:p>
        </p:txBody>
      </p:sp>
    </p:spTree>
    <p:extLst>
      <p:ext uri="{BB962C8B-B14F-4D97-AF65-F5344CB8AC3E}">
        <p14:creationId xmlns:p14="http://schemas.microsoft.com/office/powerpoint/2010/main" val="64027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36073" y="1177636"/>
            <a:ext cx="10155381" cy="4080164"/>
          </a:xfrm>
        </p:spPr>
        <p:txBody>
          <a:bodyPr>
            <a:normAutofit/>
          </a:bodyPr>
          <a:lstStyle/>
          <a:p>
            <a:pPr algn="just"/>
            <a:r>
              <a:rPr lang="ru-RU" sz="3200" smtClean="0">
                <a:latin typeface="Bookman Old Style" panose="02050604050505020204" pitchFamily="18" charset="0"/>
              </a:rPr>
              <a:t>Жердің басты </a:t>
            </a:r>
            <a:r>
              <a:rPr lang="ru-RU" sz="3200" smtClean="0">
                <a:latin typeface="Bookman Old Style" panose="02050604050505020204" pitchFamily="18" charset="0"/>
              </a:rPr>
              <a:t>ерекшелігі - </a:t>
            </a:r>
            <a:r>
              <a:rPr lang="ru-RU" sz="3200" smtClean="0">
                <a:latin typeface="Bookman Old Style" panose="02050604050505020204" pitchFamily="18" charset="0"/>
              </a:rPr>
              <a:t>өзіне тән </a:t>
            </a:r>
            <a:r>
              <a:rPr lang="ru-RU" sz="3200" i="1" smtClean="0">
                <a:latin typeface="Bookman Old Style" panose="02050604050505020204" pitchFamily="18" charset="0"/>
              </a:rPr>
              <a:t>құнарлылықтың </a:t>
            </a:r>
            <a:r>
              <a:rPr lang="ru-RU" sz="3200" smtClean="0">
                <a:latin typeface="Bookman Old Style" panose="02050604050505020204" pitchFamily="18" charset="0"/>
              </a:rPr>
              <a:t>болу</a:t>
            </a:r>
            <a:r>
              <a:rPr lang="ru-RU" sz="3200" i="1" smtClean="0">
                <a:latin typeface="Bookman Old Style" panose="02050604050505020204" pitchFamily="18" charset="0"/>
              </a:rPr>
              <a:t> </a:t>
            </a:r>
            <a:r>
              <a:rPr lang="ru-RU" sz="3200" smtClean="0">
                <a:latin typeface="Bookman Old Style" panose="02050604050505020204" pitchFamily="18" charset="0"/>
              </a:rPr>
              <a:t>қасиеті. </a:t>
            </a:r>
            <a:endParaRPr lang="ru-RU" sz="3200" smtClean="0">
              <a:latin typeface="Bookman Old Style" panose="02050604050505020204" pitchFamily="18" charset="0"/>
            </a:endParaRPr>
          </a:p>
          <a:p>
            <a:pPr algn="just"/>
            <a:r>
              <a:rPr lang="ru-RU" sz="3200" smtClean="0">
                <a:latin typeface="Bookman Old Style" panose="02050604050505020204" pitchFamily="18" charset="0"/>
              </a:rPr>
              <a:t>Топырақ </a:t>
            </a:r>
            <a:r>
              <a:rPr lang="ru-RU" sz="3200" i="1" smtClean="0">
                <a:latin typeface="Bookman Old Style" panose="02050604050505020204" pitchFamily="18" charset="0"/>
              </a:rPr>
              <a:t>құнарлылығы</a:t>
            </a:r>
            <a:r>
              <a:rPr lang="ru-RU" sz="3200" smtClean="0">
                <a:latin typeface="Bookman Old Style" panose="02050604050505020204" pitchFamily="18" charset="0"/>
              </a:rPr>
              <a:t>-бұл жердің өсімдіктердің қажетті қоректік заттар мен ылғалға деген қажеттілігін қанағаттандыру қабілеті. Бұл құнарлылық қасиетімен жер барлық басқа өндіріс құралдарынан түбегейлі ерекшеленеді.</a:t>
            </a:r>
            <a:endParaRPr lang="ru-RU" sz="3200">
              <a:latin typeface="Bookman Old Style" panose="02050604050505020204" pitchFamily="18" charset="0"/>
            </a:endParaRPr>
          </a:p>
        </p:txBody>
      </p:sp>
    </p:spTree>
    <p:extLst>
      <p:ext uri="{BB962C8B-B14F-4D97-AF65-F5344CB8AC3E}">
        <p14:creationId xmlns:p14="http://schemas.microsoft.com/office/powerpoint/2010/main" val="3915425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3200" smtClean="0">
                <a:latin typeface="Bookman Old Style" panose="02050604050505020204" pitchFamily="18" charset="0"/>
              </a:rPr>
              <a:t>Қазіргі ғылым негізінен құнарлылықтың екі түрін ажыратады — </a:t>
            </a:r>
            <a:r>
              <a:rPr lang="ru-RU" sz="3200" b="1" smtClean="0">
                <a:latin typeface="Bookman Old Style" panose="02050604050505020204" pitchFamily="18" charset="0"/>
              </a:rPr>
              <a:t>табиғи</a:t>
            </a:r>
            <a:r>
              <a:rPr lang="ru-RU" sz="3200" smtClean="0">
                <a:latin typeface="Bookman Old Style" panose="02050604050505020204" pitchFamily="18" charset="0"/>
              </a:rPr>
              <a:t> (өзіндік) және </a:t>
            </a:r>
            <a:r>
              <a:rPr lang="ru-RU" sz="3200" b="1" smtClean="0">
                <a:latin typeface="Bookman Old Style" panose="02050604050505020204" pitchFamily="18" charset="0"/>
              </a:rPr>
              <a:t>экономикалық</a:t>
            </a:r>
            <a:r>
              <a:rPr lang="ru-RU" sz="3200" smtClean="0">
                <a:latin typeface="Bookman Old Style" panose="02050604050505020204" pitchFamily="18" charset="0"/>
              </a:rPr>
              <a:t> (тиімді). </a:t>
            </a:r>
          </a:p>
          <a:p>
            <a:pPr algn="just"/>
            <a:r>
              <a:rPr lang="ru-RU" sz="3200" b="1" smtClean="0">
                <a:latin typeface="Bookman Old Style" panose="02050604050505020204" pitchFamily="18" charset="0"/>
              </a:rPr>
              <a:t>Табиғи</a:t>
            </a:r>
            <a:r>
              <a:rPr lang="ru-RU" sz="3200" smtClean="0">
                <a:latin typeface="Bookman Old Style" panose="02050604050505020204" pitchFamily="18" charset="0"/>
              </a:rPr>
              <a:t> құнарлылық өзінің бастапқы түрінде </a:t>
            </a:r>
            <a:r>
              <a:rPr lang="ru-RU" sz="3200" smtClean="0">
                <a:latin typeface="Bookman Old Style" panose="02050604050505020204" pitchFamily="18" charset="0"/>
              </a:rPr>
              <a:t>табиғатпен </a:t>
            </a:r>
            <a:r>
              <a:rPr lang="ru-RU" sz="3200" smtClean="0">
                <a:latin typeface="Bookman Old Style" panose="02050604050505020204" pitchFamily="18" charset="0"/>
              </a:rPr>
              <a:t>белгілі бір климаттық жағдайларда пайда болатын ұзақ топырақ түзілу процесі арқылы жасалады. Ол топырақтың физикалық, химиялық және биологиялық қасиеттерімен, өсімдіктердің қажеттіліктерін қанағаттандыру қабілетімен анықталады.</a:t>
            </a:r>
            <a:endParaRPr lang="ru-RU" sz="3200">
              <a:latin typeface="Bookman Old Style" panose="02050604050505020204" pitchFamily="18" charset="0"/>
            </a:endParaRPr>
          </a:p>
        </p:txBody>
      </p:sp>
    </p:spTree>
    <p:extLst>
      <p:ext uri="{BB962C8B-B14F-4D97-AF65-F5344CB8AC3E}">
        <p14:creationId xmlns:p14="http://schemas.microsoft.com/office/powerpoint/2010/main" val="348610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3200" smtClean="0">
                <a:latin typeface="Bookman Old Style" panose="02050604050505020204" pitchFamily="18" charset="0"/>
              </a:rPr>
              <a:t>Адамның топырақтың ықтимал мүмкіндіктерін пайдалану процесінде </a:t>
            </a:r>
            <a:r>
              <a:rPr lang="ru-RU" sz="3200" b="1" smtClean="0">
                <a:latin typeface="Bookman Old Style" panose="02050604050505020204" pitchFamily="18" charset="0"/>
              </a:rPr>
              <a:t>экономикалық</a:t>
            </a:r>
            <a:r>
              <a:rPr lang="ru-RU" sz="3200" smtClean="0">
                <a:latin typeface="Bookman Old Style" panose="02050604050505020204" pitchFamily="18" charset="0"/>
              </a:rPr>
              <a:t> (тиімді) құнарлылық пайда болады, ол адамның экономикалық қызметінің нәтижесі, әлеуметтік өндірістік күштің даму өнімі болып табылады және тек өндіріс процесінде жүзеге асырылады. Осыдан экономикалық құнарлылық іс жүзінде бар (жарамды) құнарлылық болып табылады, ол егіншіліктің қазіргі заманғы өнімділігін барынша толық сипаттайды.</a:t>
            </a:r>
            <a:endParaRPr lang="ru-RU" sz="3200">
              <a:latin typeface="Bookman Old Style" panose="02050604050505020204" pitchFamily="18" charset="0"/>
            </a:endParaRPr>
          </a:p>
        </p:txBody>
      </p:sp>
    </p:spTree>
    <p:extLst>
      <p:ext uri="{BB962C8B-B14F-4D97-AF65-F5344CB8AC3E}">
        <p14:creationId xmlns:p14="http://schemas.microsoft.com/office/powerpoint/2010/main" val="833931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2800" smtClean="0">
                <a:latin typeface="Bookman Old Style" panose="02050604050505020204" pitchFamily="18" charset="0"/>
              </a:rPr>
              <a:t>Жер кадастры жүйесіндегі жерді бағалаудың әдістемелік мәселелерін шешуді ғылыми негіздеу үшін құнарлылық деңгейін жан-жақты анықтау қажет, осыған орай құнарлылықтың </a:t>
            </a:r>
            <a:r>
              <a:rPr lang="ru-RU" sz="2800" b="1" smtClean="0">
                <a:latin typeface="Bookman Old Style" panose="02050604050505020204" pitchFamily="18" charset="0"/>
              </a:rPr>
              <a:t>абсолютті</a:t>
            </a:r>
            <a:r>
              <a:rPr lang="ru-RU" sz="2800" smtClean="0">
                <a:latin typeface="Bookman Old Style" panose="02050604050505020204" pitchFamily="18" charset="0"/>
              </a:rPr>
              <a:t> және </a:t>
            </a:r>
            <a:r>
              <a:rPr lang="ru-RU" sz="2800" b="1" smtClean="0">
                <a:latin typeface="Bookman Old Style" panose="02050604050505020204" pitchFamily="18" charset="0"/>
              </a:rPr>
              <a:t>салыстырмалы</a:t>
            </a:r>
            <a:r>
              <a:rPr lang="ru-RU" sz="2800" smtClean="0">
                <a:latin typeface="Bookman Old Style" panose="02050604050505020204" pitchFamily="18" charset="0"/>
              </a:rPr>
              <a:t> түрлері бар. </a:t>
            </a:r>
          </a:p>
          <a:p>
            <a:pPr algn="just"/>
            <a:r>
              <a:rPr lang="ru-RU" sz="2800" smtClean="0">
                <a:latin typeface="Bookman Old Style" panose="02050604050505020204" pitchFamily="18" charset="0"/>
              </a:rPr>
              <a:t>Абсолютті құнарлылық жер учаскесінің </a:t>
            </a:r>
            <a:r>
              <a:rPr lang="ru-RU" sz="2800" smtClean="0">
                <a:latin typeface="Bookman Old Style" panose="02050604050505020204" pitchFamily="18" charset="0"/>
              </a:rPr>
              <a:t>шығымдылығымен </a:t>
            </a:r>
            <a:r>
              <a:rPr lang="ru-RU" sz="2800" smtClean="0">
                <a:latin typeface="Bookman Old Style" panose="02050604050505020204" pitchFamily="18" charset="0"/>
              </a:rPr>
              <a:t>сипатталады. Ол мүмкін болар пайдалану дәрежесін және нақты құнарлылық деңгейін көрсетеді. Алынған өнімнің мөлшері өндірістің қарқындылығымен тығыз байланысты.</a:t>
            </a:r>
            <a:endParaRPr lang="ru-RU" sz="2800">
              <a:latin typeface="Bookman Old Style" panose="02050604050505020204" pitchFamily="18" charset="0"/>
            </a:endParaRPr>
          </a:p>
        </p:txBody>
      </p:sp>
    </p:spTree>
    <p:extLst>
      <p:ext uri="{BB962C8B-B14F-4D97-AF65-F5344CB8AC3E}">
        <p14:creationId xmlns:p14="http://schemas.microsoft.com/office/powerpoint/2010/main" val="1434645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2800" smtClean="0">
                <a:latin typeface="Bookman Old Style" panose="02050604050505020204" pitchFamily="18" charset="0"/>
              </a:rPr>
              <a:t>Құнарлылық деңгейін анықтауда салыстырмалы құнарлылық ерекше маңызды. Салыстырмалы құнарлылық әр түрлі сападағы жерге жұмсалған шығындардың бірлігіне алынған өнім мөлшерімен сипатталады. Бұдан шығатыны, құнарлылықтары әртүрлі жерлерге кеткен тең шығындардың өнімділігімен (шығындардың бірлігіне алынған өнім мөлшерімен) салыстырмалы  құнарлылық анықталады.</a:t>
            </a:r>
            <a:endParaRPr lang="ru-RU" sz="2800">
              <a:latin typeface="Bookman Old Style" panose="02050604050505020204" pitchFamily="18" charset="0"/>
            </a:endParaRPr>
          </a:p>
        </p:txBody>
      </p:sp>
    </p:spTree>
    <p:extLst>
      <p:ext uri="{BB962C8B-B14F-4D97-AF65-F5344CB8AC3E}">
        <p14:creationId xmlns:p14="http://schemas.microsoft.com/office/powerpoint/2010/main" val="2475422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2800" smtClean="0">
                <a:latin typeface="Bookman Old Style" panose="02050604050505020204" pitchFamily="18" charset="0"/>
              </a:rPr>
              <a:t>Топырақ құнарлылығының мәнін және оның көріну формаларын </a:t>
            </a:r>
            <a:r>
              <a:rPr lang="ru-RU" sz="2800" smtClean="0">
                <a:latin typeface="Bookman Old Style" panose="02050604050505020204" pitchFamily="18" charset="0"/>
              </a:rPr>
              <a:t>анықтау </a:t>
            </a:r>
            <a:r>
              <a:rPr lang="ru-RU" sz="2800" smtClean="0">
                <a:latin typeface="Bookman Old Style" panose="02050604050505020204" pitchFamily="18" charset="0"/>
              </a:rPr>
              <a:t>топырақты бағалау және жерді бағалау жүйесіндегі жерді экономикалық бағалау орны мен мәнін анықтауға мүмкіндік береді.</a:t>
            </a:r>
          </a:p>
          <a:p>
            <a:pPr algn="just"/>
            <a:r>
              <a:rPr lang="ru-RU" sz="2800" smtClean="0">
                <a:latin typeface="Bookman Old Style" panose="02050604050505020204" pitchFamily="18" charset="0"/>
              </a:rPr>
              <a:t> Жердің табиғи қасиеттері өндірістің экономикалық факторлары қолданылатын негізі болып табылады. Демек, жер-бағалау жұмыстары жүйесіндегі жерді экономикалық бағалау оның алдындағы кезеңнің нәтижелеріне — топырақты сапалы бағалауға (бонитировкаға) негізделеді.</a:t>
            </a:r>
            <a:endParaRPr lang="ru-RU" sz="2800">
              <a:latin typeface="Bookman Old Style" panose="02050604050505020204" pitchFamily="18" charset="0"/>
            </a:endParaRPr>
          </a:p>
        </p:txBody>
      </p:sp>
    </p:spTree>
    <p:extLst>
      <p:ext uri="{BB962C8B-B14F-4D97-AF65-F5344CB8AC3E}">
        <p14:creationId xmlns:p14="http://schemas.microsoft.com/office/powerpoint/2010/main" val="2426992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2800" smtClean="0">
                <a:latin typeface="Bookman Old Style" panose="02050604050505020204" pitchFamily="18" charset="0"/>
              </a:rPr>
              <a:t>Осылайша, топырақты бағалау (бонитировка) және жерді экономикалық бағалау жердің өндірістік қабілетін анықтаудың бірыңғай процесі болып табылады, өйткені топырақтың табиғи және уақыт өте пайда болған қасиеттері, жердің технологиялық ерекшеліктері мен орналасуы, өндіріс қарқындылығы бір уақытта және жүйелі түрде ауылшаруашылық жұмысының өнімділігіне әсер етеді.</a:t>
            </a:r>
            <a:endParaRPr lang="ru-RU" sz="2800">
              <a:latin typeface="Bookman Old Style" panose="02050604050505020204" pitchFamily="18" charset="0"/>
            </a:endParaRPr>
          </a:p>
        </p:txBody>
      </p:sp>
    </p:spTree>
    <p:extLst>
      <p:ext uri="{BB962C8B-B14F-4D97-AF65-F5344CB8AC3E}">
        <p14:creationId xmlns:p14="http://schemas.microsoft.com/office/powerpoint/2010/main" val="609673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54183" y="1177636"/>
            <a:ext cx="10737272" cy="4613564"/>
          </a:xfrm>
        </p:spPr>
        <p:txBody>
          <a:bodyPr>
            <a:normAutofit/>
          </a:bodyPr>
          <a:lstStyle/>
          <a:p>
            <a:pPr algn="just"/>
            <a:r>
              <a:rPr lang="ru-RU" sz="2800" smtClean="0">
                <a:latin typeface="Bookman Old Style" panose="02050604050505020204" pitchFamily="18" charset="0"/>
              </a:rPr>
              <a:t>Жерді бағалауды жүргізу тәртібі жер-бағалау жұмыстарын қамтиды: </a:t>
            </a:r>
          </a:p>
          <a:p>
            <a:pPr marL="457200" indent="-457200" algn="just">
              <a:buFontTx/>
              <a:buChar char="-"/>
            </a:pPr>
            <a:r>
              <a:rPr lang="ru-RU" sz="2800" smtClean="0">
                <a:latin typeface="Bookman Old Style" panose="02050604050505020204" pitchFamily="18" charset="0"/>
              </a:rPr>
              <a:t>ақпарат жинау бойынша дайындық жұмыстары, </a:t>
            </a:r>
          </a:p>
          <a:p>
            <a:pPr algn="just"/>
            <a:r>
              <a:rPr lang="ru-RU" sz="2800" smtClean="0">
                <a:latin typeface="Bookman Old Style" panose="02050604050505020204" pitchFamily="18" charset="0"/>
              </a:rPr>
              <a:t>- аумақты жер-бағалау аудандарға бөлу, </a:t>
            </a:r>
          </a:p>
          <a:p>
            <a:pPr marL="457200" indent="-457200" algn="just">
              <a:buFontTx/>
              <a:buChar char="-"/>
            </a:pPr>
            <a:r>
              <a:rPr lang="ru-RU" sz="2800" smtClean="0">
                <a:latin typeface="Bookman Old Style" panose="02050604050505020204" pitchFamily="18" charset="0"/>
              </a:rPr>
              <a:t>топырақтың сапасын бағалау (бонитировкасы), </a:t>
            </a:r>
          </a:p>
          <a:p>
            <a:pPr marL="457200" indent="-457200" algn="just">
              <a:buFontTx/>
              <a:buChar char="-"/>
            </a:pPr>
            <a:r>
              <a:rPr lang="ru-RU" sz="2800" smtClean="0">
                <a:latin typeface="Bookman Old Style" panose="02050604050505020204" pitchFamily="18" charset="0"/>
              </a:rPr>
              <a:t>жерді экономикалық бағалау.</a:t>
            </a:r>
            <a:endParaRPr lang="ru-RU" sz="2800">
              <a:latin typeface="Bookman Old Style" panose="02050604050505020204" pitchFamily="18" charset="0"/>
            </a:endParaRPr>
          </a:p>
        </p:txBody>
      </p:sp>
    </p:spTree>
    <p:extLst>
      <p:ext uri="{BB962C8B-B14F-4D97-AF65-F5344CB8AC3E}">
        <p14:creationId xmlns:p14="http://schemas.microsoft.com/office/powerpoint/2010/main" val="213043863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413</Words>
  <Application>Microsoft Office PowerPoint</Application>
  <PresentationFormat>Широкоэкранный</PresentationFormat>
  <Paragraphs>18</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Bookman Old Style</vt:lpstr>
      <vt:lpstr>Calibri</vt:lpstr>
      <vt:lpstr>Calibri Light</vt:lpstr>
      <vt:lpstr>Тема Office</vt:lpstr>
      <vt:lpstr>Кадастрдағы жер-бағалау жұмыстары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Кадастрдағы жер-бағалау жұмыстары</dc:title>
  <dc:creator>RePack by Diakov</dc:creator>
  <cp:lastModifiedBy>RePack by Diakov</cp:lastModifiedBy>
  <cp:revision>14</cp:revision>
  <dcterms:created xsi:type="dcterms:W3CDTF">2021-03-30T07:19:56Z</dcterms:created>
  <dcterms:modified xsi:type="dcterms:W3CDTF">2021-03-30T12:17:59Z</dcterms:modified>
</cp:coreProperties>
</file>